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94" r:id="rId2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0" Type="http://schemas.openxmlformats.org/officeDocument/2006/relationships/slide" Target="slides/slide11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04.xml"/><Relationship Id="rId2" Type="http://schemas.openxmlformats.org/officeDocument/2006/relationships/hyperlink" Target="mailto:cdf@nist.gov" TargetMode="External"/><Relationship Id="rId3" Type="http://schemas.openxmlformats.org/officeDocument/2006/relationships/hyperlink" Target="http://vote.nist.gov/" TargetMode="External"/></Relationships>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a:extLst>
              <a:ext uri="{FF2B5EF4-FFF2-40B4-BE49-F238E27FC236}">
                <a16:creationId xmlns:a16="http://schemas.microsoft.com/office/drawing/2014/main" id="{5DD49E3F-79A7-0B45-4238-2D0C4A41CBC6}"/>
              </a:ext>
            </a:extLst>
          </p:cNvPr>
          <p:cNvSpPr>
            <a:spLocks noGrp="1"/>
          </p:cNvSpPr>
          <p:nvPr>
            <p:ph type="sldNum" sz="quarter" idx="11"/>
          </p:nvPr>
        </p:nvSpPr>
        <p:spPr>
          <a:xfrm>
            <a:off x="7010400" 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rPr>
              <a:t>Page </a:t>
            </a:r>
            <a:fld id="{120AB3EC-B94F-433A-97D8-62778CAA72F5}" type="slidenum">
              <a:rPr kumimoji="0" lang="en-US" altLang="zh-CN" sz="1200" b="1" i="0" u="none" strike="noStrike" kern="1200" cap="none" spc="0" normalizeH="0" baseline="0" noProof="0" smtClean="0">
                <a:ln>
                  <a:noFill/>
                </a:ln>
                <a:solidFill>
                  <a:srgbClr val="333399"/>
                </a:solidFill>
                <a:effectLst/>
                <a:uLnTx/>
                <a:uFillTx/>
                <a:latin typeface="Tahoma" panose="020B060403050404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114</a:t>
            </a:fld>
            <a:endPar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endParaRPr>
          </a:p>
        </p:txBody>
      </p:sp>
      <p:sp>
        <p:nvSpPr>
          <p:cNvPr id="12291" name="Title 2">
            <a:extLst>
              <a:ext uri="{FF2B5EF4-FFF2-40B4-BE49-F238E27FC236}">
                <a16:creationId xmlns:a16="http://schemas.microsoft.com/office/drawing/2014/main" id="{C19E74EE-D703-33D9-7B27-9EE668412813}"/>
              </a:ext>
            </a:extLst>
          </p:cNvPr>
          <p:cNvSpPr>
            <a:spLocks noGrp="1"/>
          </p:cNvSpPr>
          <p:nvPr>
            <p:ph type="title" idx="4294967295"/>
          </p:nvPr>
        </p:nvSpPr>
        <p:spPr/>
        <p:txBody>
          <a:bodyPr/>
          <a:lstStyle/>
          <a:p>
            <a:r>
              <a:rPr lang="en-US" altLang="zh-CN"/>
              <a:t>CDF Workshop Conclusions</a:t>
            </a:r>
          </a:p>
        </p:txBody>
      </p:sp>
      <p:sp>
        <p:nvSpPr>
          <p:cNvPr id="12292" name="Text Placeholder 3">
            <a:extLst>
              <a:ext uri="{FF2B5EF4-FFF2-40B4-BE49-F238E27FC236}">
                <a16:creationId xmlns:a16="http://schemas.microsoft.com/office/drawing/2014/main" id="{7F259ADC-4307-43B2-48E9-5BA4C91A0DC7}"/>
              </a:ext>
            </a:extLst>
          </p:cNvPr>
          <p:cNvSpPr>
            <a:spLocks noGrp="1"/>
          </p:cNvSpPr>
          <p:nvPr>
            <p:ph type="body" idx="4294967295"/>
          </p:nvPr>
        </p:nvSpPr>
        <p:spPr/>
        <p:txBody>
          <a:bodyPr/>
          <a:lstStyle/>
          <a:p>
            <a:r>
              <a:rPr lang="en-US" altLang="zh-CN" sz="2800"/>
              <a:t>We will catalog requirements as they are identified and discuss them on Day 2</a:t>
            </a:r>
          </a:p>
          <a:p>
            <a:pPr lvl="1"/>
            <a:r>
              <a:rPr lang="en-US" altLang="zh-CN" sz="2400"/>
              <a:t>Panels moderated by Mark Skall</a:t>
            </a:r>
          </a:p>
          <a:p>
            <a:r>
              <a:rPr lang="en-US" altLang="zh-CN" sz="2800"/>
              <a:t>Requirements determined by the end of this workshop will be distributed to you for review and comment, using</a:t>
            </a:r>
          </a:p>
          <a:p>
            <a:pPr lvl="1"/>
            <a:r>
              <a:rPr lang="en-US" altLang="zh-CN" sz="2400">
                <a:hlinkClick r:id="rId2"/>
              </a:rPr>
              <a:t>cdf@nist.gov</a:t>
            </a:r>
            <a:r>
              <a:rPr lang="en-US" altLang="zh-CN" sz="2400"/>
              <a:t> and</a:t>
            </a:r>
          </a:p>
          <a:p>
            <a:pPr lvl="1"/>
            <a:r>
              <a:rPr lang="en-US" altLang="zh-CN" sz="2400">
                <a:hlinkClick r:id="rId3"/>
              </a:rPr>
              <a:t>http://vote.nist.gov</a:t>
            </a:r>
            <a:r>
              <a:rPr lang="en-US" altLang="zh-CN" sz="2400"/>
              <a:t>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